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7" autoAdjust="0"/>
    <p:restoredTop sz="94679" autoAdjust="0"/>
  </p:normalViewPr>
  <p:slideViewPr>
    <p:cSldViewPr snapToGrid="0">
      <p:cViewPr varScale="1">
        <p:scale>
          <a:sx n="117" d="100"/>
          <a:sy n="117" d="100"/>
        </p:scale>
        <p:origin x="114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319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941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28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4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23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931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930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90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8289" y="52301"/>
            <a:ext cx="35242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</a:t>
            </a:r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</a:t>
            </a:r>
            <a:r>
              <a:rPr lang="en-GB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#10</a:t>
            </a:r>
            <a:r>
              <a:rPr lang="en-US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lang="sv-SE" altLang="en-US" sz="16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11 - 15 </a:t>
            </a:r>
            <a:r>
              <a:rPr lang="en-US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Dec</a:t>
            </a:r>
            <a:r>
              <a:rPr lang="en-GB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ember 2023, Edinburgh, Scotland</a:t>
            </a:r>
            <a:endParaRPr lang="zh-CN" altLang="zh-CN" sz="11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8726" y="1130315"/>
            <a:ext cx="10037197" cy="2387600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Evaluations on ISAC_ARC Timeline 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Sherry </a:t>
            </a:r>
            <a:r>
              <a:rPr lang="en-US" altLang="zh-CN" dirty="0" smtClean="0"/>
              <a:t>Shen (Moderator)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20801" y="23987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SP-231583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700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7789" cy="1325563"/>
          </a:xfrm>
        </p:spPr>
        <p:txBody>
          <a:bodyPr>
            <a:normAutofit/>
          </a:bodyPr>
          <a:lstStyle/>
          <a:p>
            <a:r>
              <a:rPr lang="en-GB" altLang="zh-CN" sz="4000" dirty="0" smtClean="0"/>
              <a:t>Background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838199" y="1797784"/>
            <a:ext cx="1037314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All the WTs are technically stable and in a good shape. 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Major open </a:t>
            </a:r>
            <a:r>
              <a:rPr lang="en-US" altLang="zh-CN" sz="2000" dirty="0" smtClean="0"/>
              <a:t>issues</a:t>
            </a:r>
          </a:p>
          <a:p>
            <a:pPr marL="742950" lvl="1" indent="-285750">
              <a:buFont typeface="Calibri" panose="020F0502020204030204" pitchFamily="34" charset="0"/>
              <a:buChar char="-"/>
            </a:pPr>
            <a:r>
              <a:rPr lang="en-US" altLang="zh-CN" dirty="0"/>
              <a:t>Due to RAN dependency, </a:t>
            </a:r>
            <a:r>
              <a:rPr lang="en-US" altLang="zh-CN" dirty="0" smtClean="0"/>
              <a:t>especially the demand of channel modeling study for sensing, the time </a:t>
            </a:r>
            <a:r>
              <a:rPr lang="en-US" altLang="zh-CN" dirty="0"/>
              <a:t>schedule of the </a:t>
            </a:r>
            <a:r>
              <a:rPr lang="en-US" altLang="zh-CN" dirty="0" smtClean="0"/>
              <a:t>SA2 SID </a:t>
            </a:r>
            <a:r>
              <a:rPr lang="en-US" altLang="zh-CN" dirty="0"/>
              <a:t>has to be based on RAN coordination </a:t>
            </a:r>
          </a:p>
          <a:p>
            <a:pPr marL="742950" lvl="1" indent="-285750">
              <a:buFont typeface="Calibri" panose="020F0502020204030204" pitchFamily="34" charset="0"/>
              <a:buChar char="-"/>
            </a:pPr>
            <a:r>
              <a:rPr lang="en-US" altLang="zh-CN" dirty="0"/>
              <a:t>Whether and how to document normative work in the </a:t>
            </a:r>
            <a:r>
              <a:rPr lang="en-US" altLang="zh-CN" dirty="0" smtClean="0"/>
              <a:t>SID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Since the start of 5G work in 3GPP, 2 channel modeling </a:t>
            </a:r>
            <a:r>
              <a:rPr lang="en-US" altLang="zh-CN" sz="2000" dirty="0" smtClean="0"/>
              <a:t>studies </a:t>
            </a:r>
            <a:r>
              <a:rPr lang="en-US" altLang="zh-CN" sz="2000" dirty="0"/>
              <a:t>have been identified </a:t>
            </a:r>
          </a:p>
          <a:p>
            <a:pPr marL="742950" lvl="1" indent="-285750">
              <a:buFont typeface="Arial" panose="020B0604020202020204" pitchFamily="34" charset="0"/>
              <a:buChar char="-"/>
            </a:pPr>
            <a:r>
              <a:rPr lang="en-US" altLang="zh-CN" dirty="0" smtClean="0"/>
              <a:t>5G </a:t>
            </a:r>
            <a:r>
              <a:rPr lang="en-US" altLang="zh-CN" dirty="0"/>
              <a:t>NR</a:t>
            </a:r>
          </a:p>
          <a:p>
            <a:pPr marL="742950" lvl="1" indent="-285750">
              <a:buFont typeface="Calibri" panose="020F0502020204030204" pitchFamily="34" charset="0"/>
              <a:buChar char="-"/>
            </a:pPr>
            <a:r>
              <a:rPr lang="en-US" altLang="zh-CN" dirty="0" smtClean="0"/>
              <a:t>Physical </a:t>
            </a:r>
            <a:r>
              <a:rPr lang="en-US" altLang="zh-CN" dirty="0"/>
              <a:t>Layer Enhancements for </a:t>
            </a:r>
            <a:r>
              <a:rPr lang="en-US" altLang="zh-CN"/>
              <a:t>NR </a:t>
            </a:r>
            <a:r>
              <a:rPr lang="en-US" altLang="zh-CN" smtClean="0"/>
              <a:t>URLLC </a:t>
            </a:r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This DP attempts to evaluate the time schedule of the stage 2 work for ISAC by referring to how the timelines of “5G NR” and “</a:t>
            </a:r>
            <a:r>
              <a:rPr lang="en-US" altLang="zh-CN" dirty="0"/>
              <a:t>Physical Layer Enhancements for NR </a:t>
            </a:r>
            <a:r>
              <a:rPr lang="en-US" altLang="zh-CN" dirty="0" smtClean="0"/>
              <a:t>URLLC” were managed.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129962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7789" cy="1325563"/>
          </a:xfrm>
        </p:spPr>
        <p:txBody>
          <a:bodyPr>
            <a:normAutofit/>
          </a:bodyPr>
          <a:lstStyle/>
          <a:p>
            <a:r>
              <a:rPr lang="en-GB" altLang="zh-CN" sz="4000" dirty="0" smtClean="0"/>
              <a:t>5G NR </a:t>
            </a:r>
            <a:r>
              <a:rPr lang="en-US" altLang="zh-CN" sz="4000" dirty="0" smtClean="0"/>
              <a:t>Timeline</a:t>
            </a:r>
            <a:endParaRPr lang="zh-CN" altLang="en-US" sz="4000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50497" y="1717001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946885" y="183552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94656" y="2259588"/>
            <a:ext cx="5104517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216839" y="2388742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7860" y="3387649"/>
            <a:ext cx="7280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RAN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3446" y="4413135"/>
            <a:ext cx="6569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SA2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557421" y="3801141"/>
            <a:ext cx="344175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/>
              <a:t>Study on New Radio (NR) Access </a:t>
            </a:r>
            <a:r>
              <a:rPr lang="en-US" altLang="zh-CN" sz="1400" dirty="0" smtClean="0"/>
              <a:t>Technology</a:t>
            </a:r>
          </a:p>
          <a:p>
            <a:endParaRPr lang="zh-CN" altLang="en-US" sz="1400" dirty="0"/>
          </a:p>
        </p:txBody>
      </p:sp>
      <p:sp>
        <p:nvSpPr>
          <p:cNvPr id="73" name="矩形 72"/>
          <p:cNvSpPr/>
          <p:nvPr/>
        </p:nvSpPr>
        <p:spPr>
          <a:xfrm>
            <a:off x="850498" y="3319336"/>
            <a:ext cx="258250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dirty="0"/>
              <a:t>Study on channel model for frequency spectrum above 6 GHz</a:t>
            </a:r>
            <a:endParaRPr lang="zh-CN" altLang="en-US" sz="1200" dirty="0"/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894656" y="2840810"/>
            <a:ext cx="4256843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2785870" y="2939831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Freeform 30"/>
          <p:cNvSpPr>
            <a:spLocks/>
          </p:cNvSpPr>
          <p:nvPr/>
        </p:nvSpPr>
        <p:spPr bwMode="auto">
          <a:xfrm>
            <a:off x="5161894" y="2831138"/>
            <a:ext cx="4274039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7222683" y="2929255"/>
            <a:ext cx="7889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09747" y="4352855"/>
            <a:ext cx="3441752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SA2 aspects on Study on Architecture and Security for next Generation System</a:t>
            </a:r>
            <a:endParaRPr lang="zh-CN" altLang="en-US" sz="1400" dirty="0"/>
          </a:p>
        </p:txBody>
      </p:sp>
      <p:sp>
        <p:nvSpPr>
          <p:cNvPr id="45" name="矩形 44"/>
          <p:cNvSpPr/>
          <p:nvPr/>
        </p:nvSpPr>
        <p:spPr>
          <a:xfrm>
            <a:off x="5185931" y="4352452"/>
            <a:ext cx="3390752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 Stage 2 of 5G System - Phase </a:t>
            </a:r>
            <a:r>
              <a:rPr lang="en-US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</a:p>
          <a:p>
            <a:endParaRPr lang="zh-CN" altLang="en-US" sz="1400" dirty="0"/>
          </a:p>
        </p:txBody>
      </p:sp>
      <p:sp>
        <p:nvSpPr>
          <p:cNvPr id="36" name="矩形 35"/>
          <p:cNvSpPr/>
          <p:nvPr/>
        </p:nvSpPr>
        <p:spPr>
          <a:xfrm>
            <a:off x="6027306" y="3801141"/>
            <a:ext cx="598771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/>
              <a:t> Core part: New Radio Access </a:t>
            </a:r>
            <a:r>
              <a:rPr lang="en-US" altLang="zh-CN" sz="1400" dirty="0" smtClean="0"/>
              <a:t>Technology</a:t>
            </a:r>
          </a:p>
          <a:p>
            <a:endParaRPr lang="zh-CN" altLang="en-US" sz="1400" dirty="0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1709747" y="1709958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806135" y="182847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2573749" y="1706109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2670137" y="1824628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3432999" y="1699066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3529387" y="181758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4292249" y="1691388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4388637" y="180990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5151499" y="1684345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5247887" y="180286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6015501" y="1680496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7"/>
          <p:cNvSpPr>
            <a:spLocks noChangeArrowheads="1"/>
          </p:cNvSpPr>
          <p:nvPr/>
        </p:nvSpPr>
        <p:spPr bwMode="auto">
          <a:xfrm>
            <a:off x="6111889" y="179901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6874751" y="1673453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6971139" y="1791972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7729009" y="1674963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7"/>
          <p:cNvSpPr>
            <a:spLocks noChangeArrowheads="1"/>
          </p:cNvSpPr>
          <p:nvPr/>
        </p:nvSpPr>
        <p:spPr bwMode="auto">
          <a:xfrm>
            <a:off x="7825397" y="1793482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" name="Freeform 5"/>
          <p:cNvSpPr>
            <a:spLocks/>
          </p:cNvSpPr>
          <p:nvPr/>
        </p:nvSpPr>
        <p:spPr bwMode="auto">
          <a:xfrm>
            <a:off x="8588259" y="1667920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Rectangle 7"/>
          <p:cNvSpPr>
            <a:spLocks noChangeArrowheads="1"/>
          </p:cNvSpPr>
          <p:nvPr/>
        </p:nvSpPr>
        <p:spPr bwMode="auto">
          <a:xfrm>
            <a:off x="8684647" y="1786439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18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9452261" y="1664071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9548649" y="178259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18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10311511" y="1657028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7"/>
          <p:cNvSpPr>
            <a:spLocks noChangeArrowheads="1"/>
          </p:cNvSpPr>
          <p:nvPr/>
        </p:nvSpPr>
        <p:spPr bwMode="auto">
          <a:xfrm>
            <a:off x="10407899" y="177554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18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3" name="Freeform 5"/>
          <p:cNvSpPr>
            <a:spLocks/>
          </p:cNvSpPr>
          <p:nvPr/>
        </p:nvSpPr>
        <p:spPr bwMode="auto">
          <a:xfrm>
            <a:off x="11167349" y="1657028"/>
            <a:ext cx="847674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7"/>
          <p:cNvSpPr>
            <a:spLocks noChangeArrowheads="1"/>
          </p:cNvSpPr>
          <p:nvPr/>
        </p:nvSpPr>
        <p:spPr bwMode="auto">
          <a:xfrm>
            <a:off x="11263737" y="177554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18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1" name="Freeform 30"/>
          <p:cNvSpPr>
            <a:spLocks/>
          </p:cNvSpPr>
          <p:nvPr/>
        </p:nvSpPr>
        <p:spPr bwMode="auto">
          <a:xfrm>
            <a:off x="6024424" y="2237286"/>
            <a:ext cx="5990599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32"/>
          <p:cNvSpPr>
            <a:spLocks noChangeArrowheads="1"/>
          </p:cNvSpPr>
          <p:nvPr/>
        </p:nvSpPr>
        <p:spPr bwMode="auto">
          <a:xfrm>
            <a:off x="8346607" y="2366440"/>
            <a:ext cx="149175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1901" y="5014291"/>
            <a:ext cx="1123563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 smtClean="0"/>
              <a:t>Observations: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RAN Channel model study can be completed within 3Q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RAN technical study can take place earlier than the completion of channel model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SA2 technical study can take place earlier than </a:t>
            </a:r>
            <a:r>
              <a:rPr lang="en-US" altLang="zh-CN" sz="1400" dirty="0"/>
              <a:t>RAN technical </a:t>
            </a:r>
            <a:r>
              <a:rPr lang="en-US" altLang="zh-CN" sz="1400" dirty="0" smtClean="0"/>
              <a:t>study (1Q after the start of RAN channel model study)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SA2 technical study can </a:t>
            </a:r>
            <a:r>
              <a:rPr lang="en-US" altLang="zh-CN" sz="1400" dirty="0" smtClean="0"/>
              <a:t>be completed </a:t>
            </a:r>
            <a:r>
              <a:rPr lang="en-US" altLang="zh-CN" sz="1400" dirty="0"/>
              <a:t>earlier than RAN technical study</a:t>
            </a:r>
            <a:endParaRPr lang="en-US" altLang="zh-CN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SA2 technical study and technical specification can be spread over 2 releases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492323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7789" cy="1325563"/>
          </a:xfrm>
        </p:spPr>
        <p:txBody>
          <a:bodyPr>
            <a:normAutofit/>
          </a:bodyPr>
          <a:lstStyle/>
          <a:p>
            <a:r>
              <a:rPr lang="en-GB" altLang="zh-CN" sz="4000" dirty="0" smtClean="0"/>
              <a:t>5G_URLLC timeline </a:t>
            </a:r>
            <a:endParaRPr lang="zh-CN" altLang="en-US" sz="4000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35529" y="174149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322316" y="186214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18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2107561" y="2284082"/>
            <a:ext cx="9663073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6627082" y="2419513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7860" y="3387649"/>
            <a:ext cx="7280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RAN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3446" y="4404475"/>
            <a:ext cx="6569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SA2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255114" y="174149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3541901" y="186214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4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18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4474699" y="174149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4761486" y="186214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1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5694284" y="1736136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5981071" y="1856786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6913869" y="174149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200656" y="186214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3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8133454" y="174149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8420241" y="186214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9353039" y="174149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9639826" y="186214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1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10572624" y="1736136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10859411" y="1856786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255113" y="3793540"/>
            <a:ext cx="485676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/>
              <a:t>Study on channel modeling for indoor industrial scenarios</a:t>
            </a:r>
          </a:p>
          <a:p>
            <a:endParaRPr lang="zh-CN" altLang="en-US" sz="1400" dirty="0"/>
          </a:p>
        </p:txBody>
      </p:sp>
      <p:sp>
        <p:nvSpPr>
          <p:cNvPr id="73" name="矩形 72"/>
          <p:cNvSpPr/>
          <p:nvPr/>
        </p:nvSpPr>
        <p:spPr>
          <a:xfrm>
            <a:off x="2035529" y="3241043"/>
            <a:ext cx="365943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/>
              <a:t>Study on physical layer enhancements for NR UR Low Latency Cases</a:t>
            </a:r>
            <a:endParaRPr lang="zh-CN" altLang="en-US" sz="1400" dirty="0"/>
          </a:p>
        </p:txBody>
      </p:sp>
      <p:sp>
        <p:nvSpPr>
          <p:cNvPr id="77" name="Freeform 5"/>
          <p:cNvSpPr>
            <a:spLocks/>
          </p:cNvSpPr>
          <p:nvPr/>
        </p:nvSpPr>
        <p:spPr bwMode="auto">
          <a:xfrm>
            <a:off x="815944" y="1746026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152877" y="186690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18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838200" y="2767331"/>
            <a:ext cx="6054096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3320905" y="2870736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Freeform 30"/>
          <p:cNvSpPr>
            <a:spLocks/>
          </p:cNvSpPr>
          <p:nvPr/>
        </p:nvSpPr>
        <p:spPr bwMode="auto">
          <a:xfrm>
            <a:off x="6913870" y="2767331"/>
            <a:ext cx="4856766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8981572" y="2866352"/>
            <a:ext cx="1122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5944" y="4344195"/>
            <a:ext cx="3637181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Study on enhancement of URLLC supporting in 5GC </a:t>
            </a:r>
            <a:endParaRPr lang="zh-CN" altLang="en-US" sz="1400" dirty="0"/>
          </a:p>
        </p:txBody>
      </p:sp>
      <p:sp>
        <p:nvSpPr>
          <p:cNvPr id="45" name="矩形 44"/>
          <p:cNvSpPr/>
          <p:nvPr/>
        </p:nvSpPr>
        <p:spPr>
          <a:xfrm>
            <a:off x="4476978" y="4341401"/>
            <a:ext cx="2415317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Stage 2 of </a:t>
            </a:r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5G_URLLC</a:t>
            </a:r>
          </a:p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/>
          </a:p>
        </p:txBody>
      </p:sp>
      <p:sp>
        <p:nvSpPr>
          <p:cNvPr id="36" name="矩形 35"/>
          <p:cNvSpPr/>
          <p:nvPr/>
        </p:nvSpPr>
        <p:spPr>
          <a:xfrm>
            <a:off x="5705070" y="3239780"/>
            <a:ext cx="485676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/>
              <a:t>Core part: Physical Layer Enhancements for NR URLLC</a:t>
            </a:r>
          </a:p>
          <a:p>
            <a:endParaRPr lang="zh-CN" altLang="en-US" sz="1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535003" y="5026130"/>
            <a:ext cx="1123563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 smtClean="0"/>
              <a:t>Observations: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RAN Channel model study can be completed within 4Q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RAN technical study can take place earlier than the channel model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SA2 technical study can take place earlier than </a:t>
            </a:r>
            <a:r>
              <a:rPr lang="en-US" altLang="zh-CN" sz="1400" dirty="0"/>
              <a:t>RAN </a:t>
            </a:r>
            <a:r>
              <a:rPr lang="en-US" altLang="zh-CN" sz="1400" dirty="0" smtClean="0"/>
              <a:t>channel model study and technical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SA2 </a:t>
            </a:r>
            <a:r>
              <a:rPr lang="en-US" altLang="zh-CN" sz="1400" dirty="0"/>
              <a:t>technical study can be completed earlier than RAN technical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SA2 technical study and technical specification can be completed within 1 release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235352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ISAC status in RAN prior to RAN#102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386" y="1862926"/>
            <a:ext cx="7125078" cy="34471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0232" y="5322363"/>
            <a:ext cx="10511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/>
              <a:t>Observations: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RAN ISAC Channel model study will start from Q2 of 2024 for 15 months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It will be checked in Sep. of 2024 to determine if additional study beyond channel model can be considered </a:t>
            </a:r>
          </a:p>
        </p:txBody>
      </p:sp>
    </p:spTree>
    <p:extLst>
      <p:ext uri="{BB962C8B-B14F-4D97-AF65-F5344CB8AC3E}">
        <p14:creationId xmlns:p14="http://schemas.microsoft.com/office/powerpoint/2010/main" val="26856274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/>
              <a:t>Proposed FS_ISAC_ARC </a:t>
            </a:r>
            <a:r>
              <a:rPr lang="en-GB" altLang="zh-CN" sz="4000" dirty="0" smtClean="0"/>
              <a:t>timeline (Option 1) </a:t>
            </a:r>
            <a:endParaRPr lang="zh-CN" altLang="en-US" sz="4000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35529" y="1847630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322316" y="196828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2107562" y="2390217"/>
            <a:ext cx="7223902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5296896" y="2498250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7860" y="3722385"/>
            <a:ext cx="7280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RAN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3446" y="4866449"/>
            <a:ext cx="6569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SA2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0343" y="3697507"/>
            <a:ext cx="1219585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ISAC use </a:t>
            </a:r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case selection</a:t>
            </a:r>
            <a:endParaRPr lang="zh-CN" altLang="en-US" sz="1400" dirty="0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255114" y="1847630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3541901" y="196828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4474699" y="1847630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4761486" y="196828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5694284" y="1842271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5981071" y="1962921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6913869" y="1847630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200656" y="196828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Freeform 30"/>
          <p:cNvSpPr>
            <a:spLocks/>
          </p:cNvSpPr>
          <p:nvPr/>
        </p:nvSpPr>
        <p:spPr bwMode="auto">
          <a:xfrm>
            <a:off x="9331464" y="2390217"/>
            <a:ext cx="2439171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9995695" y="2498250"/>
            <a:ext cx="1122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-20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8133454" y="1847630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8420241" y="196828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9353039" y="1847630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9639826" y="1968280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10572624" y="1842271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10859411" y="1962921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40693" y="3697507"/>
            <a:ext cx="599077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RAN 1 Channel Modelling</a:t>
            </a:r>
          </a:p>
          <a:p>
            <a:endParaRPr lang="zh-CN" altLang="en-US" sz="14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694285" y="4246019"/>
            <a:ext cx="36587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Technical Study</a:t>
            </a:r>
          </a:p>
          <a:p>
            <a:endParaRPr lang="zh-CN" altLang="en-US" sz="1400" dirty="0"/>
          </a:p>
        </p:txBody>
      </p:sp>
      <p:sp>
        <p:nvSpPr>
          <p:cNvPr id="77" name="Freeform 5"/>
          <p:cNvSpPr>
            <a:spLocks/>
          </p:cNvSpPr>
          <p:nvPr/>
        </p:nvSpPr>
        <p:spPr bwMode="auto">
          <a:xfrm>
            <a:off x="815944" y="1852161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152877" y="1973039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07563" y="4835671"/>
            <a:ext cx="6025892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FS_ISAC_ARC study</a:t>
            </a:r>
          </a:p>
          <a:p>
            <a:endParaRPr lang="en-GB" altLang="zh-CN" sz="1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107562" y="2971439"/>
            <a:ext cx="4784733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4216212" y="3076323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Freeform 30"/>
          <p:cNvSpPr>
            <a:spLocks/>
          </p:cNvSpPr>
          <p:nvPr/>
        </p:nvSpPr>
        <p:spPr bwMode="auto">
          <a:xfrm>
            <a:off x="6913870" y="2971439"/>
            <a:ext cx="4856766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8981572" y="3070460"/>
            <a:ext cx="1122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-20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82766" y="4246019"/>
            <a:ext cx="238787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Normative Phase</a:t>
            </a:r>
          </a:p>
          <a:p>
            <a:endParaRPr lang="zh-CN" altLang="en-US" sz="14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59104" y="4835671"/>
            <a:ext cx="3622876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ISAC_ARC normative work</a:t>
            </a:r>
          </a:p>
          <a:p>
            <a:endParaRPr lang="en-GB" altLang="zh-CN" sz="1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897967" y="1559237"/>
            <a:ext cx="0" cy="4667416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" name="左大括号 4"/>
          <p:cNvSpPr/>
          <p:nvPr/>
        </p:nvSpPr>
        <p:spPr>
          <a:xfrm rot="16200000">
            <a:off x="4233561" y="3323176"/>
            <a:ext cx="532737" cy="478473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16212" y="5973835"/>
            <a:ext cx="689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9</a:t>
            </a:r>
            <a:r>
              <a:rPr lang="en-US" altLang="zh-CN" dirty="0" smtClean="0"/>
              <a:t> TU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7222263" y="5973835"/>
            <a:ext cx="689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 TU</a:t>
            </a:r>
            <a:endParaRPr lang="zh-CN" altLang="en-US" dirty="0"/>
          </a:p>
        </p:txBody>
      </p:sp>
      <p:sp>
        <p:nvSpPr>
          <p:cNvPr id="46" name="左大括号 45"/>
          <p:cNvSpPr/>
          <p:nvPr/>
        </p:nvSpPr>
        <p:spPr>
          <a:xfrm rot="16200000">
            <a:off x="7247549" y="5093218"/>
            <a:ext cx="532737" cy="123907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2984168" y="4309287"/>
            <a:ext cx="2207972" cy="396683"/>
          </a:xfrm>
          <a:prstGeom prst="wedgeRoundRectCallout">
            <a:avLst>
              <a:gd name="adj1" fmla="val 68330"/>
              <a:gd name="adj2" fmla="val 8379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Assuming TR work will start from Sep of 2024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47" name="圆角矩形标注 46"/>
          <p:cNvSpPr/>
          <p:nvPr/>
        </p:nvSpPr>
        <p:spPr>
          <a:xfrm>
            <a:off x="9066252" y="5723334"/>
            <a:ext cx="2207972" cy="396683"/>
          </a:xfrm>
          <a:prstGeom prst="wedgeRoundRectCallout">
            <a:avLst>
              <a:gd name="adj1" fmla="val -88080"/>
              <a:gd name="adj2" fmla="val -131574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1Q earlier completion than the RAN technical study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47307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/>
              <a:t>Proposed FS_ISAC_ARC </a:t>
            </a:r>
            <a:r>
              <a:rPr lang="en-GB" altLang="zh-CN" sz="4000" dirty="0" smtClean="0"/>
              <a:t>timeline (Option 2) </a:t>
            </a:r>
            <a:endParaRPr lang="zh-CN" altLang="en-US" sz="4000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35529" y="1741494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322316" y="186214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2107562" y="2284081"/>
            <a:ext cx="7223902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5296896" y="2392114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7860" y="3314175"/>
            <a:ext cx="7280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RAN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3446" y="5006878"/>
            <a:ext cx="6569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SA2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0343" y="3289297"/>
            <a:ext cx="1219585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ISAC use </a:t>
            </a:r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case selection</a:t>
            </a:r>
            <a:endParaRPr lang="zh-CN" altLang="en-US" sz="1400" dirty="0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255114" y="1741494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3541901" y="186214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4474699" y="1741494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4761486" y="186214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5694284" y="173613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5981071" y="185678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6913869" y="1741494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200656" y="186214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Freeform 30"/>
          <p:cNvSpPr>
            <a:spLocks/>
          </p:cNvSpPr>
          <p:nvPr/>
        </p:nvSpPr>
        <p:spPr bwMode="auto">
          <a:xfrm>
            <a:off x="9331464" y="2284081"/>
            <a:ext cx="2439171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9995695" y="2392114"/>
            <a:ext cx="1122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-20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8133454" y="1741494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8420241" y="186214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9353039" y="1741494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9639826" y="1862144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10572624" y="173613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10859411" y="1856785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40693" y="3289297"/>
            <a:ext cx="599077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RAN 1 Channel Modelling</a:t>
            </a:r>
          </a:p>
          <a:p>
            <a:endParaRPr lang="zh-CN" altLang="en-US" sz="14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892294" y="3837809"/>
            <a:ext cx="3658755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Technical Study</a:t>
            </a:r>
          </a:p>
          <a:p>
            <a:endParaRPr lang="zh-CN" altLang="en-US" sz="1400" dirty="0"/>
          </a:p>
        </p:txBody>
      </p:sp>
      <p:sp>
        <p:nvSpPr>
          <p:cNvPr id="77" name="Freeform 5"/>
          <p:cNvSpPr>
            <a:spLocks/>
          </p:cNvSpPr>
          <p:nvPr/>
        </p:nvSpPr>
        <p:spPr bwMode="auto">
          <a:xfrm>
            <a:off x="815944" y="1746025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152877" y="1866903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340693" y="4976100"/>
            <a:ext cx="6012346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FS_ISAC_ARC study</a:t>
            </a:r>
          </a:p>
          <a:p>
            <a:endParaRPr lang="en-GB" altLang="zh-CN" sz="1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107562" y="2775499"/>
            <a:ext cx="4784733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4216212" y="2880383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Freeform 30"/>
          <p:cNvSpPr>
            <a:spLocks/>
          </p:cNvSpPr>
          <p:nvPr/>
        </p:nvSpPr>
        <p:spPr bwMode="auto">
          <a:xfrm>
            <a:off x="6913870" y="2775499"/>
            <a:ext cx="4856766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8981572" y="2874520"/>
            <a:ext cx="1122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-20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82765" y="4394742"/>
            <a:ext cx="238787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Normative Phase</a:t>
            </a:r>
          </a:p>
          <a:p>
            <a:endParaRPr lang="zh-CN" altLang="en-US" sz="14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382765" y="4976100"/>
            <a:ext cx="2387870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ISAC_ARC normative work</a:t>
            </a:r>
          </a:p>
          <a:p>
            <a:endParaRPr lang="en-GB" altLang="zh-CN" sz="1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897967" y="1453101"/>
            <a:ext cx="0" cy="4667416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" name="左大括号 4"/>
          <p:cNvSpPr/>
          <p:nvPr/>
        </p:nvSpPr>
        <p:spPr>
          <a:xfrm rot="16200000">
            <a:off x="4850127" y="4080171"/>
            <a:ext cx="532737" cy="35516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71623" y="6127536"/>
            <a:ext cx="689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 TU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7789824" y="6114264"/>
            <a:ext cx="689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</a:t>
            </a:r>
            <a:r>
              <a:rPr lang="en-US" altLang="zh-CN" dirty="0" smtClean="0"/>
              <a:t> TU</a:t>
            </a:r>
            <a:endParaRPr lang="zh-CN" altLang="en-US" dirty="0"/>
          </a:p>
        </p:txBody>
      </p:sp>
      <p:sp>
        <p:nvSpPr>
          <p:cNvPr id="46" name="左大括号 45"/>
          <p:cNvSpPr/>
          <p:nvPr/>
        </p:nvSpPr>
        <p:spPr>
          <a:xfrm rot="16200000">
            <a:off x="7857340" y="4623856"/>
            <a:ext cx="532737" cy="24586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标注 46"/>
          <p:cNvSpPr/>
          <p:nvPr/>
        </p:nvSpPr>
        <p:spPr>
          <a:xfrm>
            <a:off x="4187912" y="3964346"/>
            <a:ext cx="2207972" cy="396683"/>
          </a:xfrm>
          <a:prstGeom prst="wedgeRoundRectCallout">
            <a:avLst>
              <a:gd name="adj1" fmla="val 68330"/>
              <a:gd name="adj2" fmla="val 8379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Assuming TR work will start from Dec of 2024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48" name="圆角矩形标注 47"/>
          <p:cNvSpPr/>
          <p:nvPr/>
        </p:nvSpPr>
        <p:spPr>
          <a:xfrm>
            <a:off x="9855122" y="5725658"/>
            <a:ext cx="2207972" cy="396683"/>
          </a:xfrm>
          <a:prstGeom prst="wedgeRoundRectCallout">
            <a:avLst>
              <a:gd name="adj1" fmla="val -68852"/>
              <a:gd name="adj2" fmla="val -102760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1Q earlier completion than the RAN technical study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9946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/>
              <a:t>Proposed FS_ISAC_ARC </a:t>
            </a:r>
            <a:r>
              <a:rPr lang="en-GB" altLang="zh-CN" sz="4000" dirty="0" smtClean="0"/>
              <a:t>timeline (Option 3) </a:t>
            </a:r>
            <a:endParaRPr lang="zh-CN" altLang="en-US" sz="4000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35529" y="1733327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322316" y="185397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2107562" y="2275914"/>
            <a:ext cx="7223902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5296896" y="2383947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7860" y="3281514"/>
            <a:ext cx="7280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RAN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3446" y="5045781"/>
            <a:ext cx="6569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SA2</a:t>
            </a:r>
            <a:endParaRPr lang="zh-CN" alt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0343" y="3256636"/>
            <a:ext cx="1219585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ISAC use </a:t>
            </a:r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case selection</a:t>
            </a:r>
            <a:endParaRPr lang="zh-CN" altLang="en-US" sz="1400" dirty="0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255114" y="1733327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3541901" y="185397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4474699" y="1733327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4761486" y="185397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5694284" y="1727968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5981071" y="1848618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6913869" y="1733327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200656" y="185397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Q1/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Freeform 30"/>
          <p:cNvSpPr>
            <a:spLocks/>
          </p:cNvSpPr>
          <p:nvPr/>
        </p:nvSpPr>
        <p:spPr bwMode="auto">
          <a:xfrm>
            <a:off x="9331464" y="2275914"/>
            <a:ext cx="2439171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rgbClr val="59595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9995695" y="2383947"/>
            <a:ext cx="1122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RAN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-20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8133454" y="1733327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8420241" y="185397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Q2/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9353039" y="1733327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9639826" y="1853977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Q3/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10572624" y="1727968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10859411" y="1848618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40693" y="3256636"/>
            <a:ext cx="599077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RAN 1 Channel Modelling</a:t>
            </a:r>
          </a:p>
          <a:p>
            <a:endParaRPr lang="zh-CN" altLang="en-US" sz="14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694285" y="3805148"/>
            <a:ext cx="36587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Technical Study</a:t>
            </a:r>
          </a:p>
          <a:p>
            <a:endParaRPr lang="zh-CN" altLang="en-US" sz="1400" dirty="0"/>
          </a:p>
        </p:txBody>
      </p:sp>
      <p:sp>
        <p:nvSpPr>
          <p:cNvPr id="77" name="Freeform 5"/>
          <p:cNvSpPr>
            <a:spLocks/>
          </p:cNvSpPr>
          <p:nvPr/>
        </p:nvSpPr>
        <p:spPr bwMode="auto">
          <a:xfrm>
            <a:off x="815944" y="1737858"/>
            <a:ext cx="1198011" cy="457200"/>
          </a:xfrm>
          <a:custGeom>
            <a:avLst/>
            <a:gdLst>
              <a:gd name="T0" fmla="*/ 439 w 4389"/>
              <a:gd name="T1" fmla="*/ 1367 h 1367"/>
              <a:gd name="T2" fmla="*/ 3950 w 4389"/>
              <a:gd name="T3" fmla="*/ 1367 h 1367"/>
              <a:gd name="T4" fmla="*/ 4389 w 4389"/>
              <a:gd name="T5" fmla="*/ 928 h 1367"/>
              <a:gd name="T6" fmla="*/ 4389 w 4389"/>
              <a:gd name="T7" fmla="*/ 439 h 1367"/>
              <a:gd name="T8" fmla="*/ 3950 w 4389"/>
              <a:gd name="T9" fmla="*/ 0 h 1367"/>
              <a:gd name="T10" fmla="*/ 439 w 4389"/>
              <a:gd name="T11" fmla="*/ 0 h 1367"/>
              <a:gd name="T12" fmla="*/ 0 w 4389"/>
              <a:gd name="T13" fmla="*/ 439 h 1367"/>
              <a:gd name="T14" fmla="*/ 0 w 4389"/>
              <a:gd name="T15" fmla="*/ 928 h 1367"/>
              <a:gd name="T16" fmla="*/ 439 w 4389"/>
              <a:gd name="T1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9" h="1367">
                <a:moveTo>
                  <a:pt x="439" y="1367"/>
                </a:moveTo>
                <a:lnTo>
                  <a:pt x="3950" y="1367"/>
                </a:lnTo>
                <a:cubicBezTo>
                  <a:pt x="4193" y="1367"/>
                  <a:pt x="4389" y="1170"/>
                  <a:pt x="4389" y="928"/>
                </a:cubicBezTo>
                <a:lnTo>
                  <a:pt x="4389" y="439"/>
                </a:lnTo>
                <a:cubicBezTo>
                  <a:pt x="4389" y="197"/>
                  <a:pt x="4193" y="0"/>
                  <a:pt x="3950" y="0"/>
                </a:cubicBezTo>
                <a:lnTo>
                  <a:pt x="439" y="0"/>
                </a:lnTo>
                <a:cubicBezTo>
                  <a:pt x="197" y="0"/>
                  <a:pt x="0" y="197"/>
                  <a:pt x="0" y="439"/>
                </a:cubicBezTo>
                <a:lnTo>
                  <a:pt x="0" y="928"/>
                </a:lnTo>
                <a:cubicBezTo>
                  <a:pt x="0" y="1170"/>
                  <a:pt x="197" y="1367"/>
                  <a:pt x="439" y="1367"/>
                </a:cubicBezTo>
                <a:close/>
              </a:path>
            </a:pathLst>
          </a:custGeom>
          <a:solidFill>
            <a:srgbClr val="C55A1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152877" y="1858736"/>
            <a:ext cx="6460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Q4/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202</a:t>
            </a:r>
            <a:r>
              <a:rPr lang="en-US" altLang="zh-CN" sz="1400" dirty="0">
                <a:solidFill>
                  <a:srgbClr val="FEFFFF"/>
                </a:solidFill>
                <a:latin typeface="Calibri" panose="020F0502020204030204" pitchFamily="34" charset="0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07563" y="5015003"/>
            <a:ext cx="3586722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FS_ISAC_ARC study</a:t>
            </a:r>
          </a:p>
          <a:p>
            <a:endParaRPr lang="en-GB" altLang="zh-CN" sz="1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107562" y="2767332"/>
            <a:ext cx="4784733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4216212" y="2872216"/>
            <a:ext cx="127110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-19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Freeform 30"/>
          <p:cNvSpPr>
            <a:spLocks/>
          </p:cNvSpPr>
          <p:nvPr/>
        </p:nvSpPr>
        <p:spPr bwMode="auto">
          <a:xfrm>
            <a:off x="6913870" y="2767332"/>
            <a:ext cx="4856766" cy="457200"/>
          </a:xfrm>
          <a:custGeom>
            <a:avLst/>
            <a:gdLst>
              <a:gd name="T0" fmla="*/ 684 w 7360"/>
              <a:gd name="T1" fmla="*/ 1366 h 1366"/>
              <a:gd name="T2" fmla="*/ 6677 w 7360"/>
              <a:gd name="T3" fmla="*/ 1366 h 1366"/>
              <a:gd name="T4" fmla="*/ 7360 w 7360"/>
              <a:gd name="T5" fmla="*/ 683 h 1366"/>
              <a:gd name="T6" fmla="*/ 7360 w 7360"/>
              <a:gd name="T7" fmla="*/ 683 h 1366"/>
              <a:gd name="T8" fmla="*/ 6677 w 7360"/>
              <a:gd name="T9" fmla="*/ 0 h 1366"/>
              <a:gd name="T10" fmla="*/ 6677 w 7360"/>
              <a:gd name="T11" fmla="*/ 0 h 1366"/>
              <a:gd name="T12" fmla="*/ 684 w 7360"/>
              <a:gd name="T13" fmla="*/ 0 h 1366"/>
              <a:gd name="T14" fmla="*/ 0 w 7360"/>
              <a:gd name="T15" fmla="*/ 683 h 1366"/>
              <a:gd name="T16" fmla="*/ 0 w 7360"/>
              <a:gd name="T17" fmla="*/ 683 h 1366"/>
              <a:gd name="T18" fmla="*/ 684 w 7360"/>
              <a:gd name="T19" fmla="*/ 1366 h 1366"/>
              <a:gd name="T20" fmla="*/ 684 w 7360"/>
              <a:gd name="T21" fmla="*/ 1366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60" h="1366">
                <a:moveTo>
                  <a:pt x="684" y="1366"/>
                </a:moveTo>
                <a:lnTo>
                  <a:pt x="6677" y="1366"/>
                </a:lnTo>
                <a:cubicBezTo>
                  <a:pt x="7054" y="1366"/>
                  <a:pt x="7360" y="1060"/>
                  <a:pt x="7360" y="683"/>
                </a:cubicBezTo>
                <a:cubicBezTo>
                  <a:pt x="7360" y="683"/>
                  <a:pt x="7360" y="683"/>
                  <a:pt x="7360" y="683"/>
                </a:cubicBezTo>
                <a:cubicBezTo>
                  <a:pt x="7360" y="306"/>
                  <a:pt x="7054" y="0"/>
                  <a:pt x="6677" y="0"/>
                </a:cubicBezTo>
                <a:cubicBezTo>
                  <a:pt x="6677" y="0"/>
                  <a:pt x="6677" y="0"/>
                  <a:pt x="6677" y="0"/>
                </a:cubicBezTo>
                <a:lnTo>
                  <a:pt x="684" y="0"/>
                </a:lnTo>
                <a:cubicBezTo>
                  <a:pt x="306" y="0"/>
                  <a:pt x="0" y="306"/>
                  <a:pt x="0" y="683"/>
                </a:cubicBezTo>
                <a:cubicBezTo>
                  <a:pt x="0" y="683"/>
                  <a:pt x="0" y="683"/>
                  <a:pt x="0" y="683"/>
                </a:cubicBezTo>
                <a:cubicBezTo>
                  <a:pt x="0" y="1060"/>
                  <a:pt x="306" y="1366"/>
                  <a:pt x="684" y="1366"/>
                </a:cubicBezTo>
                <a:cubicBezTo>
                  <a:pt x="684" y="1366"/>
                  <a:pt x="684" y="1366"/>
                  <a:pt x="684" y="136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8981572" y="2866353"/>
            <a:ext cx="1122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FEFFFF"/>
                </a:solidFill>
                <a:latin typeface="Calibri" panose="020F0502020204030204" pitchFamily="34" charset="0"/>
              </a:rPr>
              <a:t>SA2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Rel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FEFFFF"/>
                </a:solidFill>
                <a:effectLst/>
                <a:latin typeface="Calibri" panose="020F0502020204030204" pitchFamily="34" charset="0"/>
              </a:rPr>
              <a:t>-20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942324" y="4368336"/>
            <a:ext cx="359621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  <a:cs typeface="Arial" panose="020B0604020202020204" pitchFamily="34" charset="0"/>
              </a:rPr>
              <a:t>Normative Phase</a:t>
            </a:r>
          </a:p>
          <a:p>
            <a:endParaRPr lang="zh-CN" altLang="en-US" sz="14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19936" y="5015003"/>
            <a:ext cx="4852688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400" dirty="0" smtClean="0">
                <a:latin typeface="Calibri" panose="020F0502020204030204" pitchFamily="34" charset="0"/>
                <a:cs typeface="Arial" panose="020B0604020202020204" pitchFamily="34" charset="0"/>
              </a:rPr>
              <a:t>ISAC_ARC normative work</a:t>
            </a:r>
          </a:p>
          <a:p>
            <a:endParaRPr lang="en-GB" altLang="zh-CN" sz="1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892295" y="1224501"/>
            <a:ext cx="5672" cy="5633499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" name="左大括号 4"/>
          <p:cNvSpPr/>
          <p:nvPr/>
        </p:nvSpPr>
        <p:spPr>
          <a:xfrm rot="16200000">
            <a:off x="3634556" y="4101513"/>
            <a:ext cx="532737" cy="3586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2316" y="6142462"/>
            <a:ext cx="3085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11 TU (reducing WT-5)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5981071" y="6142462"/>
            <a:ext cx="689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 TU</a:t>
            </a:r>
            <a:endParaRPr lang="zh-CN" altLang="en-US" dirty="0"/>
          </a:p>
        </p:txBody>
      </p:sp>
      <p:sp>
        <p:nvSpPr>
          <p:cNvPr id="46" name="左大括号 45"/>
          <p:cNvSpPr/>
          <p:nvPr/>
        </p:nvSpPr>
        <p:spPr>
          <a:xfrm rot="16200000">
            <a:off x="6039537" y="5316720"/>
            <a:ext cx="532737" cy="117278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左大括号 46"/>
          <p:cNvSpPr/>
          <p:nvPr/>
        </p:nvSpPr>
        <p:spPr>
          <a:xfrm rot="16200000">
            <a:off x="8476879" y="4073732"/>
            <a:ext cx="532737" cy="36587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8416738" y="6144906"/>
            <a:ext cx="689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9</a:t>
            </a:r>
            <a:r>
              <a:rPr lang="en-US" altLang="zh-CN" dirty="0" smtClean="0"/>
              <a:t> TU</a:t>
            </a:r>
            <a:endParaRPr lang="zh-CN" altLang="en-US" dirty="0"/>
          </a:p>
        </p:txBody>
      </p:sp>
      <p:sp>
        <p:nvSpPr>
          <p:cNvPr id="49" name="圆角矩形标注 48"/>
          <p:cNvSpPr/>
          <p:nvPr/>
        </p:nvSpPr>
        <p:spPr>
          <a:xfrm>
            <a:off x="2984168" y="3868416"/>
            <a:ext cx="2207972" cy="396683"/>
          </a:xfrm>
          <a:prstGeom prst="wedgeRoundRectCallout">
            <a:avLst>
              <a:gd name="adj1" fmla="val 68330"/>
              <a:gd name="adj2" fmla="val 8379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Assuming TR work will start from Sep of 2024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4269538" y="4466491"/>
            <a:ext cx="2207972" cy="396683"/>
          </a:xfrm>
          <a:prstGeom prst="wedgeRoundRectCallout">
            <a:avLst>
              <a:gd name="adj1" fmla="val 68330"/>
              <a:gd name="adj2" fmla="val 8379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Assuming TS work will start from Dec of 2024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54" name="圆角矩形标注 53"/>
          <p:cNvSpPr/>
          <p:nvPr/>
        </p:nvSpPr>
        <p:spPr>
          <a:xfrm>
            <a:off x="9883423" y="4637998"/>
            <a:ext cx="2207972" cy="396683"/>
          </a:xfrm>
          <a:prstGeom prst="wedgeRoundRectCallout">
            <a:avLst>
              <a:gd name="adj1" fmla="val -236726"/>
              <a:gd name="adj2" fmla="val 43367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1Q earlier start than the RAN normative work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35079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7789" cy="1325563"/>
          </a:xfrm>
        </p:spPr>
        <p:txBody>
          <a:bodyPr>
            <a:normAutofit/>
          </a:bodyPr>
          <a:lstStyle/>
          <a:p>
            <a:r>
              <a:rPr lang="en-GB" altLang="zh-CN" sz="4000" dirty="0" smtClean="0"/>
              <a:t>Proposed way </a:t>
            </a:r>
            <a:r>
              <a:rPr lang="en-GB" altLang="zh-CN" sz="4000" dirty="0" err="1" smtClean="0"/>
              <a:t>fwd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715735" y="1912084"/>
            <a:ext cx="103731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It is proposed to adopt Option 1: 9 TUs in R19 for the study </a:t>
            </a:r>
          </a:p>
          <a:p>
            <a:pPr marL="742950" lvl="1" indent="-285750">
              <a:buFont typeface="Arial" panose="020B0604020202020204" pitchFamily="34" charset="0"/>
              <a:buChar char="-"/>
            </a:pPr>
            <a:r>
              <a:rPr lang="en-US" altLang="zh-CN" dirty="0" smtClean="0"/>
              <a:t>Since at most 2 TUs are assigned for one topic per meeting,  the 9 TUs can be spread over 7 meetings in 2024 </a:t>
            </a:r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306471"/>
              </p:ext>
            </p:extLst>
          </p:nvPr>
        </p:nvGraphicFramePr>
        <p:xfrm>
          <a:off x="968829" y="3666974"/>
          <a:ext cx="10254344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93">
                  <a:extLst>
                    <a:ext uri="{9D8B030D-6E8A-4147-A177-3AD203B41FA5}">
                      <a16:colId xmlns:a16="http://schemas.microsoft.com/office/drawing/2014/main" val="1697956745"/>
                    </a:ext>
                  </a:extLst>
                </a:gridCol>
                <a:gridCol w="1281793">
                  <a:extLst>
                    <a:ext uri="{9D8B030D-6E8A-4147-A177-3AD203B41FA5}">
                      <a16:colId xmlns:a16="http://schemas.microsoft.com/office/drawing/2014/main" val="3391568020"/>
                    </a:ext>
                  </a:extLst>
                </a:gridCol>
                <a:gridCol w="1281793">
                  <a:extLst>
                    <a:ext uri="{9D8B030D-6E8A-4147-A177-3AD203B41FA5}">
                      <a16:colId xmlns:a16="http://schemas.microsoft.com/office/drawing/2014/main" val="743511332"/>
                    </a:ext>
                  </a:extLst>
                </a:gridCol>
                <a:gridCol w="1281793">
                  <a:extLst>
                    <a:ext uri="{9D8B030D-6E8A-4147-A177-3AD203B41FA5}">
                      <a16:colId xmlns:a16="http://schemas.microsoft.com/office/drawing/2014/main" val="2849100100"/>
                    </a:ext>
                  </a:extLst>
                </a:gridCol>
                <a:gridCol w="1281793">
                  <a:extLst>
                    <a:ext uri="{9D8B030D-6E8A-4147-A177-3AD203B41FA5}">
                      <a16:colId xmlns:a16="http://schemas.microsoft.com/office/drawing/2014/main" val="3705627795"/>
                    </a:ext>
                  </a:extLst>
                </a:gridCol>
                <a:gridCol w="1281793">
                  <a:extLst>
                    <a:ext uri="{9D8B030D-6E8A-4147-A177-3AD203B41FA5}">
                      <a16:colId xmlns:a16="http://schemas.microsoft.com/office/drawing/2014/main" val="2544850234"/>
                    </a:ext>
                  </a:extLst>
                </a:gridCol>
                <a:gridCol w="1281793">
                  <a:extLst>
                    <a:ext uri="{9D8B030D-6E8A-4147-A177-3AD203B41FA5}">
                      <a16:colId xmlns:a16="http://schemas.microsoft.com/office/drawing/2014/main" val="2036657142"/>
                    </a:ext>
                  </a:extLst>
                </a:gridCol>
                <a:gridCol w="1281793">
                  <a:extLst>
                    <a:ext uri="{9D8B030D-6E8A-4147-A177-3AD203B41FA5}">
                      <a16:colId xmlns:a16="http://schemas.microsoft.com/office/drawing/2014/main" val="813242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Example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SA2#160</a:t>
                      </a:r>
                      <a:r>
                        <a:rPr lang="en-US" altLang="zh-CN" baseline="0" dirty="0" smtClean="0"/>
                        <a:t> Ad hoc-e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SA2#161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SA2#162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SA2#163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SA2#164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SA2#165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SA2#166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093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Example</a:t>
                      </a:r>
                      <a:r>
                        <a:rPr lang="en-US" altLang="zh-CN" baseline="0" dirty="0" smtClean="0"/>
                        <a:t>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233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Example</a:t>
                      </a:r>
                      <a:r>
                        <a:rPr lang="en-US" altLang="zh-CN" baseline="0" dirty="0" smtClean="0"/>
                        <a:t> B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416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Example</a:t>
                      </a:r>
                      <a:r>
                        <a:rPr lang="en-US" altLang="zh-CN" baseline="0" dirty="0" smtClean="0"/>
                        <a:t> C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08767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94014" y="3216729"/>
            <a:ext cx="5404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TU allocation examples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9932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6229</TotalTime>
  <Words>800</Words>
  <Application>Microsoft Office PowerPoint</Application>
  <PresentationFormat>宽屏</PresentationFormat>
  <Paragraphs>199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Evaluations on ISAC_ARC Timeline </vt:lpstr>
      <vt:lpstr>Background</vt:lpstr>
      <vt:lpstr>5G NR Timeline</vt:lpstr>
      <vt:lpstr>5G_URLLC timeline </vt:lpstr>
      <vt:lpstr>ISAC status in RAN prior to RAN#102 </vt:lpstr>
      <vt:lpstr>Proposed FS_ISAC_ARC timeline (Option 1) </vt:lpstr>
      <vt:lpstr>Proposed FS_ISAC_ARC timeline (Option 2) </vt:lpstr>
      <vt:lpstr>Proposed FS_ISAC_ARC timeline (Option 3) </vt:lpstr>
      <vt:lpstr>Proposed way fwd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</cp:lastModifiedBy>
  <cp:revision>681</cp:revision>
  <dcterms:created xsi:type="dcterms:W3CDTF">2010-02-05T13:52:04Z</dcterms:created>
  <dcterms:modified xsi:type="dcterms:W3CDTF">2023-12-06T21:06:56Z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(3)8EG1w36Pd2lcg365qlrIanBH1Oi24owyTqyPfDt2XkGw2ypl1ZOrLgYBsKBnKZqTUZBZ6IgZ rhStJPGEuoZYJEQ5+toS9+pyG79DuberD/bScFjOYzelonT6pMwSJRF/tA/G7L3SQHfj5gmT +3n5h9Mn3PoP/olIIr413kbJEgmGzzWkszIkeJM69z8H020ORIy0dbKOYuTnMXhchFgYtc9k Bni+e22HWoGkd6e0mu</vt:lpwstr>
  </property>
  <property fmtid="{D5CDD505-2E9C-101B-9397-08002B2CF9AE}" pid="4" name="_2015_ms_pID_7253431">
    <vt:lpwstr>ACTrrPX3F0Tr69IUK6hW8SygS5F+vfOAStjosoDRZ+itp3C4MRuj17 6suaMWmCVtqkEodtP/pcrCLUBLfFZ2YZTXxj3qNXL+9GnPwzoOn3QfOKT+ZIIzeOup2P5y7x 1W95ybsZBaUUG2GsF+NMkT2i+EE0+uDWFPIBvXb/i0EcVVl4dpYPEWOq8FC70LirQfmA0yBr hDe6Uss9wHQ8XYQaZC1wKfJA7RhQdNHfK9FL</vt:lpwstr>
  </property>
  <property fmtid="{D5CDD505-2E9C-101B-9397-08002B2CF9AE}" pid="5" name="_2015_ms_pID_7253432">
    <vt:lpwstr>XQ==</vt:lpwstr>
  </property>
  <property fmtid="{D5CDD505-2E9C-101B-9397-08002B2CF9AE}" pid="6" name="CWMa324d8404cb011ee80003d5100003c51">
    <vt:lpwstr>CWMvSsoE1x+hmLS4iiGS0ygVHzyjSqya/lFKul9afm6GmNfUAWZP6/8yAXEqzbfKdKpO7OtJKyNB/8eS3fL74YqQQ==</vt:lpwstr>
  </property>
</Properties>
</file>